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7"/>
  </p:notesMasterIdLst>
  <p:sldIdLst>
    <p:sldId id="256" r:id="rId5"/>
    <p:sldId id="259" r:id="rId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64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D4"/>
    <a:srgbClr val="F99F9D"/>
    <a:srgbClr val="FAB4B2"/>
    <a:srgbClr val="F1FA9E"/>
    <a:srgbClr val="0D6930"/>
    <a:srgbClr val="EDF977"/>
    <a:srgbClr val="F9E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6"/>
    <p:restoredTop sz="94705"/>
  </p:normalViewPr>
  <p:slideViewPr>
    <p:cSldViewPr snapToGrid="0" snapToObjects="1">
      <p:cViewPr varScale="1">
        <p:scale>
          <a:sx n="95" d="100"/>
          <a:sy n="95" d="100"/>
        </p:scale>
        <p:origin x="1704" y="66"/>
      </p:cViewPr>
      <p:guideLst>
        <p:guide orient="horz" pos="2381"/>
        <p:guide pos="64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C767-4D08-B649-8B6A-63111BEF20DE}" type="datetimeFigureOut">
              <a:rPr lang="it-IT" smtClean="0"/>
              <a:t>30/08/2024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EEE85-BA52-EF4B-8E17-21D7E00C81A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86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EEE85-BA52-EF4B-8E17-21D7E00C81A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50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1EEE85-BA52-EF4B-8E17-21D7E00C81A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5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6FA-E2AF-DC43-858D-1B8D02180AEC}" type="datetimeFigureOut">
              <a:rPr lang="it-IT" smtClean="0"/>
              <a:t>30/08/2024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D06D-47A6-3446-AC4F-D121D2930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373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6FA-E2AF-DC43-858D-1B8D02180AEC}" type="datetimeFigureOut">
              <a:rPr lang="it-IT" smtClean="0"/>
              <a:t>30/08/2024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D06D-47A6-3446-AC4F-D121D2930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34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6FA-E2AF-DC43-858D-1B8D02180AEC}" type="datetimeFigureOut">
              <a:rPr lang="it-IT" smtClean="0"/>
              <a:t>30/08/2024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D06D-47A6-3446-AC4F-D121D2930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87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6FA-E2AF-DC43-858D-1B8D02180AEC}" type="datetimeFigureOut">
              <a:rPr lang="it-IT" smtClean="0"/>
              <a:t>30/08/2024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D06D-47A6-3446-AC4F-D121D2930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991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6FA-E2AF-DC43-858D-1B8D02180AEC}" type="datetimeFigureOut">
              <a:rPr lang="it-IT" smtClean="0"/>
              <a:t>30/08/2024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D06D-47A6-3446-AC4F-D121D2930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78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6FA-E2AF-DC43-858D-1B8D02180AEC}" type="datetimeFigureOut">
              <a:rPr lang="it-IT" smtClean="0"/>
              <a:t>30/08/2024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D06D-47A6-3446-AC4F-D121D2930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9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6FA-E2AF-DC43-858D-1B8D02180AEC}" type="datetimeFigureOut">
              <a:rPr lang="it-IT" smtClean="0"/>
              <a:t>30/08/2024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D06D-47A6-3446-AC4F-D121D2930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685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6FA-E2AF-DC43-858D-1B8D02180AEC}" type="datetimeFigureOut">
              <a:rPr lang="it-IT" smtClean="0"/>
              <a:t>30/08/2024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D06D-47A6-3446-AC4F-D121D2930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526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6FA-E2AF-DC43-858D-1B8D02180AEC}" type="datetimeFigureOut">
              <a:rPr lang="it-IT" smtClean="0"/>
              <a:t>30/08/2024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D06D-47A6-3446-AC4F-D121D2930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37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6FA-E2AF-DC43-858D-1B8D02180AEC}" type="datetimeFigureOut">
              <a:rPr lang="it-IT" smtClean="0"/>
              <a:t>30/08/2024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D06D-47A6-3446-AC4F-D121D2930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66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DD6FA-E2AF-DC43-858D-1B8D02180AEC}" type="datetimeFigureOut">
              <a:rPr lang="it-IT" smtClean="0"/>
              <a:t>30/08/2024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0D06D-47A6-3446-AC4F-D121D2930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14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DD6FA-E2AF-DC43-858D-1B8D02180AEC}" type="datetimeFigureOut">
              <a:rPr lang="it-IT" smtClean="0"/>
              <a:t>30/08/2024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0D06D-47A6-3446-AC4F-D121D29308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59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4E389CA4-FDD1-A047-8121-86CF3E1CA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073635"/>
              </p:ext>
            </p:extLst>
          </p:nvPr>
        </p:nvGraphicFramePr>
        <p:xfrm>
          <a:off x="1004381" y="656042"/>
          <a:ext cx="9375562" cy="593066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931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908">
                  <a:extLst>
                    <a:ext uri="{9D8B030D-6E8A-4147-A177-3AD203B41FA5}">
                      <a16:colId xmlns:a16="http://schemas.microsoft.com/office/drawing/2014/main" val="3949967279"/>
                    </a:ext>
                  </a:extLst>
                </a:gridCol>
                <a:gridCol w="1688908">
                  <a:extLst>
                    <a:ext uri="{9D8B030D-6E8A-4147-A177-3AD203B41FA5}">
                      <a16:colId xmlns:a16="http://schemas.microsoft.com/office/drawing/2014/main" val="1180363772"/>
                    </a:ext>
                  </a:extLst>
                </a:gridCol>
                <a:gridCol w="16889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88908">
                  <a:extLst>
                    <a:ext uri="{9D8B030D-6E8A-4147-A177-3AD203B41FA5}">
                      <a16:colId xmlns:a16="http://schemas.microsoft.com/office/drawing/2014/main" val="2633878879"/>
                    </a:ext>
                  </a:extLst>
                </a:gridCol>
              </a:tblGrid>
              <a:tr h="262620">
                <a:tc rowSpan="2">
                  <a:txBody>
                    <a:bodyPr/>
                    <a:lstStyle/>
                    <a:p>
                      <a:endParaRPr lang="it-IT" sz="900" dirty="0">
                        <a:latin typeface="+mj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LUNEDÌ</a:t>
                      </a:r>
                      <a:endParaRPr lang="it-IT" sz="1900" dirty="0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MARTEDÌ 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MERCOLEDÌ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GIOVEDÌ 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VENERDÌ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70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it-IT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147">
                <a:tc rowSpan="5"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Arial"/>
                        </a:rPr>
                        <a:t>1 SETTIMANA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Pasta all'olio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Pizza margherita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Pasta al ragù vegetale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Pasta al pomodoro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Passato di verdura con cereali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147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Omelette al formaggio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Prosciutto cotto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Mozzarella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Polpette di pesce con salsina «home made»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Scaloppina di pollo agli agrumi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659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Finocchi gratinati 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Carote filate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Insalata verde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Verdure miste al forno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Piselli all'olio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659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65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Dolce casalingo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Yogurt alla frutta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04751"/>
                  </a:ext>
                </a:extLst>
              </a:tr>
              <a:tr h="360147">
                <a:tc rowSpan="5"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Arial"/>
                        </a:rPr>
                        <a:t>2 SETTIMANA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Pasta al pomodoro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Minestrina in brodo di carne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Pasta al ragù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Passato di verdure e legumi con riso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Pasta al ragu' di pesce 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147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Merluzzo alla livornese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Arista al forno,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Ricotta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Tacchino arrosto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Uova strapazzate al pomodoro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147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Insalata di lattuga e radicchio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Purè di patate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Finocchi julienne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Zucca gialla al forno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Spinaci saltati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659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noProof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  <a:endParaRPr lang="it-IT" sz="1100" b="0" kern="1200" noProof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65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Yogurt alla frutta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319380"/>
                  </a:ext>
                </a:extLst>
              </a:tr>
              <a:tr h="360147">
                <a:tc rowSpan="5"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Arial"/>
                        </a:rPr>
                        <a:t>3 SETTIMANA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Pasta </a:t>
                      </a:r>
                      <a:r>
                        <a:rPr lang="it-IT" sz="110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rosè</a:t>
                      </a: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' (pomodoro e ricotta)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Risotto alla zucca gialla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Pasta al pomodoro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Lasagne al pesto invernale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Passato di legumi con farro o orzo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147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Tonno all'olio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Burger di ceci con salsina «home made»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Bocconcini di tacchino al forno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Formaggio spalmabile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Bastoncini di pesce al forno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659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Fagiolini all'olio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Finocchi al forno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Tris di verdure al vapore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Insalata e noci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Carote e finocchi julienne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659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  <a:endParaRPr kumimoji="0" lang="it-IT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65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Dessert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946520"/>
                  </a:ext>
                </a:extLst>
              </a:tr>
              <a:tr h="360147">
                <a:tc rowSpan="5"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Arial"/>
                        </a:rPr>
                        <a:t>4 SETTIMANA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Pasta al pomodoro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Pasta all'olio</a:t>
                      </a:r>
                      <a:endParaRPr lang="it-IT" sz="110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Passato di verdura e legumi con pasta</a:t>
                      </a:r>
                      <a:endParaRPr lang="it-IT" sz="110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Risotto all’ortolana</a:t>
                      </a:r>
                      <a:endParaRPr lang="it-IT" sz="11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Ravioli burro e salvia</a:t>
                      </a:r>
                      <a:endParaRPr lang="it-IT" sz="11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0147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Pollo arrosto</a:t>
                      </a:r>
                      <a:endParaRPr lang="it-IT" sz="11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Merluzzo gratinato</a:t>
                      </a:r>
                      <a:endParaRPr lang="it-IT" sz="11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Arrosto di manzo al pomodoro</a:t>
                      </a:r>
                      <a:endParaRPr lang="it-IT" sz="11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Rotolo di frittata alle verdure </a:t>
                      </a:r>
                      <a:endParaRPr lang="it-IT" sz="11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Asiago</a:t>
                      </a:r>
                      <a:endParaRPr lang="it-IT" sz="11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5659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Piselli stufati</a:t>
                      </a:r>
                      <a:endParaRPr lang="it-IT" sz="11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Bietola al parmigiano</a:t>
                      </a:r>
                      <a:endParaRPr lang="it-IT" sz="11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Patate arrosto</a:t>
                      </a:r>
                      <a:endParaRPr lang="it-IT" sz="110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Cavolfiore all'olio</a:t>
                      </a:r>
                      <a:endParaRPr lang="it-IT" sz="1100" b="0" kern="10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Insalata mista</a:t>
                      </a:r>
                      <a:endParaRPr lang="it-IT" sz="1100" b="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659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565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Yogurt alla frutta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188272"/>
                  </a:ext>
                </a:extLst>
              </a:tr>
            </a:tbl>
          </a:graphicData>
        </a:graphic>
      </p:graphicFrame>
      <p:sp>
        <p:nvSpPr>
          <p:cNvPr id="17" name="Titolo 1">
            <a:extLst>
              <a:ext uri="{FF2B5EF4-FFF2-40B4-BE49-F238E27FC236}">
                <a16:creationId xmlns:a16="http://schemas.microsoft.com/office/drawing/2014/main" id="{990B1CB8-E8E9-314E-BABB-1975FBA87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30" y="37990"/>
            <a:ext cx="10691813" cy="668292"/>
          </a:xfrm>
        </p:spPr>
        <p:txBody>
          <a:bodyPr anchor="t">
            <a:normAutofit/>
          </a:bodyPr>
          <a:lstStyle/>
          <a:p>
            <a:r>
              <a:rPr lang="it-IT" sz="2222" dirty="0">
                <a:solidFill>
                  <a:schemeClr val="tx1">
                    <a:lumMod val="65000"/>
                    <a:lumOff val="35000"/>
                  </a:schemeClr>
                </a:solidFill>
                <a:latin typeface="Gotham-Medium"/>
                <a:cs typeface="Gotham-Medium"/>
              </a:rPr>
              <a:t>Menu Scolastico</a:t>
            </a:r>
            <a:b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Medium"/>
                <a:cs typeface="Gotham-Medium"/>
              </a:rPr>
            </a:br>
            <a:r>
              <a:rPr lang="it-IT" sz="1400" dirty="0">
                <a:solidFill>
                  <a:srgbClr val="0D6930"/>
                </a:solidFill>
                <a:latin typeface="Gotham-Medium"/>
                <a:cs typeface="Gotham-Medium"/>
              </a:rPr>
              <a:t>Autunno - Inverno | Anno Scolastico 2024-2025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567543" y="6674686"/>
            <a:ext cx="8701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 INFORMANO I CONSUMATORI CON ALLERGIE O INTOLLERANZE ALIMENTARI, o chi per essi (genitori/tutori), che negli alimenti e nelle bevande preparati e somministrati possono essere contenuti uno o più dei seguenti allergeni come ingredienti o in tracce derivanti dal processo produttivo: CEREALI CONTENENTI GLUTINE, CROSTACEI, UOVA, PESCE, ARACHIDI, SOIA, LATTE (INCLUSO LATTOSIO), FRUTTA A GUSCIO, SEDANO, SENAPE, SEMI DI SESAMO, ANIDRIDE SOLFOROSA E SOLFITI in concentrazioni superiori a 10 mg/kg o 10 mg/litro, LUPINI, MOLLUSCHI e tutti i relativi prodotti derivati o a base di (ai sensi dell’Allegato II Reg. UE 1169/11, D. </a:t>
            </a:r>
            <a:r>
              <a:rPr lang="it-IT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Lgs</a:t>
            </a:r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109/92, 88/2009 e </a:t>
            </a:r>
            <a:r>
              <a:rPr lang="it-IT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s.m.i.</a:t>
            </a:r>
            <a:r>
              <a:rPr lang="it-IT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). Le informazioni relative alla presenza di soggetti con allergie o intolleranze alimentari vengono raccolte mediante la presentazione di idonea certificazione medica e in fase di produzione vengono formulati pasti personalizzati, privi degli allergeni per cui risulta documentata una sensibilizzazione.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530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4E389CA4-FDD1-A047-8121-86CF3E1CA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61496"/>
              </p:ext>
            </p:extLst>
          </p:nvPr>
        </p:nvGraphicFramePr>
        <p:xfrm>
          <a:off x="822528" y="643537"/>
          <a:ext cx="9321876" cy="5892387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925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9237">
                  <a:extLst>
                    <a:ext uri="{9D8B030D-6E8A-4147-A177-3AD203B41FA5}">
                      <a16:colId xmlns:a16="http://schemas.microsoft.com/office/drawing/2014/main" val="3949967279"/>
                    </a:ext>
                  </a:extLst>
                </a:gridCol>
                <a:gridCol w="1679237">
                  <a:extLst>
                    <a:ext uri="{9D8B030D-6E8A-4147-A177-3AD203B41FA5}">
                      <a16:colId xmlns:a16="http://schemas.microsoft.com/office/drawing/2014/main" val="1180363772"/>
                    </a:ext>
                  </a:extLst>
                </a:gridCol>
                <a:gridCol w="1679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79237">
                  <a:extLst>
                    <a:ext uri="{9D8B030D-6E8A-4147-A177-3AD203B41FA5}">
                      <a16:colId xmlns:a16="http://schemas.microsoft.com/office/drawing/2014/main" val="2633878879"/>
                    </a:ext>
                  </a:extLst>
                </a:gridCol>
              </a:tblGrid>
              <a:tr h="256694">
                <a:tc rowSpan="2">
                  <a:txBody>
                    <a:bodyPr/>
                    <a:lstStyle/>
                    <a:p>
                      <a:endParaRPr lang="it-IT" sz="900" dirty="0">
                        <a:latin typeface="+mj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LUNEDÌ</a:t>
                      </a:r>
                      <a:endParaRPr lang="it-IT" sz="1900" dirty="0"/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MARTEDÌ 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MERCOLEDÌ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GIOVEDÌ 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VENERDÌ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27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it-IT" sz="1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678">
                <a:tc rowSpan="5"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Arial"/>
                        </a:rPr>
                        <a:t>1 SETTIMANA</a:t>
                      </a:r>
                    </a:p>
                    <a:p>
                      <a:pPr algn="ctr"/>
                      <a:endParaRPr lang="it-IT" sz="11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Pasta al pesto rosso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Risotto alle zucchine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Passato di verdure con farro/Farro freddo all’ortolana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Pasta all'olio e basilico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Pasta al pomodoro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439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Stracchino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Prosciutto cotto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Croccole</a:t>
                      </a: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di pesce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Rotolo di frittata agli spinaci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Scaloppina di pollo alla salvia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019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Insalata verde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Carote filate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Fagiolini brasati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Pomodori in insalata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Zucchine trifolate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019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0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Yogurt alla frutta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04751"/>
                  </a:ext>
                </a:extLst>
              </a:tr>
              <a:tr h="332439">
                <a:tc rowSpan="5"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Arial"/>
                        </a:rPr>
                        <a:t>2 SETTIMANA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Pasta al pesto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Piatto unico</a:t>
                      </a: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: Panino, Hamburger di manzo, patate sabbiose, insalata, frutta di stagione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Pasta burro e limone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Passato di verdure di stagione con cereali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Riso al pomodoro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1019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Merluzzo gratinato al forno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sz="11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Mozzarella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Pizza margherita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Tonno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439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Fagiolini olio e limone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sz="1100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Carotine baby all'olio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Insalata 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Insalata di fagioli e pomodori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019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0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319380"/>
                  </a:ext>
                </a:extLst>
              </a:tr>
              <a:tr h="332439">
                <a:tc rowSpan="5"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Arial"/>
                        </a:rPr>
                        <a:t>3 SETTIMANA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Risotto con pisellini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Pasta rose' (pomodoro e ricotta)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Lasagne al pomodoro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Pasta al pesto e pomodoro fresco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Pasta al ragù di pesce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439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Arista al forno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Polpette di pesce 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Bocconcini di tacchino dorati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Prosciutto crudo (cotto per materne)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Uova sode con salsa verde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019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Fagiolini saltati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Carote all'olio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Insalata 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Insalata di pomodori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Zucchine saltate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1019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Pane</a:t>
                      </a:r>
                      <a:endParaRPr kumimoji="0" lang="it-IT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0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Yogurt alla frutta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946520"/>
                  </a:ext>
                </a:extLst>
              </a:tr>
              <a:tr h="332439">
                <a:tc rowSpan="5">
                  <a:txBody>
                    <a:bodyPr/>
                    <a:lstStyle/>
                    <a:p>
                      <a:pPr algn="ctr"/>
                      <a:r>
                        <a:rPr lang="it-IT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j-lt"/>
                          <a:cs typeface="Arial"/>
                        </a:rPr>
                        <a:t>4 SETTIMANA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Ravioli al pomodoro </a:t>
                      </a:r>
                      <a:endParaRPr lang="it-IT" sz="11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Pasta al ragù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Crema di verdure con riso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Pasta integrale al pomodoro 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Pasta alla sorrentina (pomodoro e mozzarella)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439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Arrosto di tacchino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Ricotta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Straccetti di pollo al limone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Bastoncini di pesce al forno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Polpette di legumi con salsa ketchup home made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019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Zucchine trifolate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Insalata mista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Patate arrosto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Carote filate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Insalata di pomodori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1019">
                <a:tc vMerge="1">
                  <a:txBody>
                    <a:bodyPr/>
                    <a:lstStyle/>
                    <a:p>
                      <a:endParaRPr lang="it-IT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101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Dolce casalingo</a:t>
                      </a:r>
                      <a:endParaRPr lang="it-IT" sz="11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it-IT" sz="11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Frutta di stagione</a:t>
                      </a:r>
                    </a:p>
                  </a:txBody>
                  <a:tcPr marL="44450" marR="4445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A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188272"/>
                  </a:ext>
                </a:extLst>
              </a:tr>
            </a:tbl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990B1CB8-E8E9-314E-BABB-1975FBA87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130" y="67296"/>
            <a:ext cx="10691813" cy="668292"/>
          </a:xfrm>
        </p:spPr>
        <p:txBody>
          <a:bodyPr anchor="t">
            <a:normAutofit/>
          </a:bodyPr>
          <a:lstStyle/>
          <a:p>
            <a:r>
              <a:rPr lang="it-IT" sz="2222" dirty="0">
                <a:solidFill>
                  <a:schemeClr val="tx1">
                    <a:lumMod val="65000"/>
                    <a:lumOff val="35000"/>
                  </a:schemeClr>
                </a:solidFill>
                <a:latin typeface="Gotham-Medium"/>
                <a:cs typeface="Gotham-Medium"/>
              </a:rPr>
              <a:t>Menu Scolastico</a:t>
            </a:r>
            <a:b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-Medium"/>
                <a:cs typeface="Gotham-Medium"/>
              </a:rPr>
            </a:br>
            <a:r>
              <a:rPr lang="it-IT" sz="1400" dirty="0">
                <a:solidFill>
                  <a:srgbClr val="0D6930"/>
                </a:solidFill>
                <a:latin typeface="Gotham-Medium"/>
                <a:cs typeface="Gotham-Medium"/>
              </a:rPr>
              <a:t>Primavera- Estate| Anno Scolastico 2024-2025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415143" y="6535606"/>
            <a:ext cx="762837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dirty="0">
                <a:solidFill>
                  <a:schemeClr val="bg1"/>
                </a:solidFill>
              </a:rPr>
              <a:t>SI INFORMANO I CONSUMATORI CON ALLERGIE O INTOLLERANZE ALIMENTARI, o chi per essi (genitori/tutori), che negli alimenti e nelle bevande preparati e somministrati possono essere contenuti uno o più dei seguenti allergeni come ingredienti o in tracce derivanti dal processo produttivo: CEREALI CONTENENTI GLUTINE, CROSTACEI, UOVA, PESCE, ARACHIDI, SOIA, LATTE (INCLUSO LATTOSIO), FRUTTA A GUSCIO, SEDANO, SENAPE, SEMI DI SESAMO, ANIDRIDE SOLFOROSA E SOLFITI in concentrazioni superiori a 10 mg/kg o 10 mg/litro, LUPINI, MOLLUSCHI e tutti i relativi prodotti derivati o a base di (ai sensi dell’Allegato II Reg. UE 1169/11, D. </a:t>
            </a:r>
            <a:r>
              <a:rPr lang="it-IT" sz="900" dirty="0" err="1">
                <a:solidFill>
                  <a:schemeClr val="bg1"/>
                </a:solidFill>
              </a:rPr>
              <a:t>Lgs</a:t>
            </a:r>
            <a:r>
              <a:rPr lang="it-IT" sz="900" dirty="0">
                <a:solidFill>
                  <a:schemeClr val="bg1"/>
                </a:solidFill>
              </a:rPr>
              <a:t>. 109/92, 88/2009 e </a:t>
            </a:r>
            <a:r>
              <a:rPr lang="it-IT" sz="900" dirty="0" err="1">
                <a:solidFill>
                  <a:schemeClr val="bg1"/>
                </a:solidFill>
              </a:rPr>
              <a:t>s.m.i.</a:t>
            </a:r>
            <a:r>
              <a:rPr lang="it-IT" sz="900" dirty="0">
                <a:solidFill>
                  <a:schemeClr val="bg1"/>
                </a:solidFill>
              </a:rPr>
              <a:t>). Le informazioni relative alla presenza di soggetti con allergie o intolleranze alimentari vengono raccolte mediante la presentazione di idonea certificazione medica e in fase di produzione vengono formulati pasti personalizzati, privi degli allergeni per cui risulta documentata una sensibilizzazione.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40298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DocLibBaseForm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omunicazione" ma:contentTypeID="0x010100DCDB05DF0AB44C50BD2989AF6965B464AD003DE782F922CE6C47872C910023665FA9" ma:contentTypeVersion="28" ma:contentTypeDescription="Creare un nuovo documento." ma:contentTypeScope="" ma:versionID="46ea72f4a27663964461968ecd09189a">
  <xsd:schema xmlns:xsd="http://www.w3.org/2001/XMLSchema" xmlns:xs="http://www.w3.org/2001/XMLSchema" xmlns:p="http://schemas.microsoft.com/office/2006/metadata/properties" xmlns:ns2="6f5da69d-2f09-4495-8364-89fb64c60a67" targetNamespace="http://schemas.microsoft.com/office/2006/metadata/properties" ma:root="true" ma:fieldsID="fb0543752f997478feecd99f5bf7a239" ns2:_="">
    <xsd:import namespace="6f5da69d-2f09-4495-8364-89fb64c60a67"/>
    <xsd:element name="properties">
      <xsd:complexType>
        <xsd:sequence>
          <xsd:element name="documentManagement">
            <xsd:complexType>
              <xsd:all>
                <xsd:element ref="ns2:CIRNote" minOccurs="0"/>
                <xsd:element ref="ns2:CIRDocInt" minOccurs="0"/>
                <xsd:element ref="ns2:e81da6fad08c419ab7e1a8ebd5dce251" minOccurs="0"/>
                <xsd:element ref="ns2:TaxCatchAll" minOccurs="0"/>
                <xsd:element ref="ns2:TaxCatchAllLabel" minOccurs="0"/>
                <xsd:element ref="ns2:n8867a280ff847d3bfe314f9597ea345" minOccurs="0"/>
                <xsd:element ref="ns2:bebb5c8f5dcb490295c0e46d6b56891c" minOccurs="0"/>
                <xsd:element ref="ns2:TaxKeywordTaxHTField" minOccurs="0"/>
                <xsd:element ref="ns2:i9d4a9d7b3a34345a94b6a9947fef36f" minOccurs="0"/>
                <xsd:element ref="ns2:cb4c9406e14b4408bdf0b0ac4e92063b" minOccurs="0"/>
                <xsd:element ref="ns2:CIRArchivio" minOccurs="0"/>
                <xsd:element ref="ns2:CIRArchivio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da69d-2f09-4495-8364-89fb64c60a67" elementFormDefault="qualified">
    <xsd:import namespace="http://schemas.microsoft.com/office/2006/documentManagement/types"/>
    <xsd:import namespace="http://schemas.microsoft.com/office/infopath/2007/PartnerControls"/>
    <xsd:element name="CIRNote" ma:index="6" nillable="true" ma:displayName="Note" ma:description="" ma:internalName="CIRNote">
      <xsd:simpleType>
        <xsd:restriction base="dms:Note">
          <xsd:maxLength value="255"/>
        </xsd:restriction>
      </xsd:simpleType>
    </xsd:element>
    <xsd:element name="CIRDocInt" ma:index="7" nillable="true" ma:displayName="Interessante" ma:default="0" ma:internalName="CIRDocInt" ma:readOnly="false">
      <xsd:simpleType>
        <xsd:restriction base="dms:Boolean"/>
      </xsd:simpleType>
    </xsd:element>
    <xsd:element name="e81da6fad08c419ab7e1a8ebd5dce251" ma:index="8" ma:taxonomy="true" ma:internalName="e81da6fad08c419ab7e1a8ebd5dce251" ma:taxonomyFieldName="CIRAnno" ma:displayName="Anno" ma:readOnly="false" ma:default="647;#2024|0867624d-dd27-434a-9385-898df05b1812" ma:fieldId="{e81da6fa-d08c-419a-b7e1-a8ebd5dce251}" ma:sspId="8d5653a6-b079-4369-bd74-191c07e0947f" ma:termSetId="e18582b2-100d-4d71-9412-d97e87ceb4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794ac40f-118f-40e1-9a18-e4776168742a}" ma:internalName="TaxCatchAll" ma:showField="CatchAllData" ma:web="6f5da69d-2f09-4495-8364-89fb64c60a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794ac40f-118f-40e1-9a18-e4776168742a}" ma:internalName="TaxCatchAllLabel" ma:readOnly="true" ma:showField="CatchAllDataLabel" ma:web="6f5da69d-2f09-4495-8364-89fb64c60a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867a280ff847d3bfe314f9597ea345" ma:index="12" nillable="true" ma:taxonomy="true" ma:internalName="n8867a280ff847d3bfe314f9597ea345" ma:taxonomyFieldName="CIROrganizzazione" ma:displayName="Segnala a" ma:readOnly="false" ma:default="" ma:fieldId="{78867a28-0ff8-47d3-bfe3-14f9597ea345}" ma:taxonomyMulti="true" ma:sspId="8d5653a6-b079-4369-bd74-191c07e0947f" ma:termSetId="d139588c-9038-4730-bfa9-38a5c95634c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bb5c8f5dcb490295c0e46d6b56891c" ma:index="14" nillable="true" ma:taxonomy="true" ma:internalName="bebb5c8f5dcb490295c0e46d6b56891c" ma:taxonomyFieldName="CIRArea" ma:displayName="Area appartenenza" ma:readOnly="false" ma:default="" ma:fieldId="{bebb5c8f-5dcb-4902-95c0-e46d6b56891c}" ma:sspId="8d5653a6-b079-4369-bd74-191c07e0947f" ma:termSetId="011c305c-b7b8-4b4b-ba4a-42aeb3ed075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6" nillable="true" ma:taxonomy="true" ma:internalName="TaxKeywordTaxHTField" ma:taxonomyFieldName="TaxKeyword" ma:displayName="Tags" ma:fieldId="{23f27201-bee3-471e-b2e7-b64fd8b7ca38}" ma:taxonomyMulti="true" ma:sspId="8d5653a6-b079-4369-bd74-191c07e0947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i9d4a9d7b3a34345a94b6a9947fef36f" ma:index="18" nillable="true" ma:taxonomy="true" ma:internalName="i9d4a9d7b3a34345a94b6a9947fef36f" ma:taxonomyFieldName="CIRGruppo" ma:displayName="Gruppo" ma:readOnly="false" ma:default="" ma:fieldId="{29d4a9d7-b3a3-4345-a94b-6a9947fef36f}" ma:sspId="8d5653a6-b079-4369-bd74-191c07e0947f" ma:termSetId="d139588c-9038-4730-bfa9-38a5c95634c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4c9406e14b4408bdf0b0ac4e92063b" ma:index="22" nillable="true" ma:taxonomy="true" ma:internalName="cb4c9406e14b4408bdf0b0ac4e92063b" ma:taxonomyFieldName="CIRAreaCompetenza" ma:displayName="Area competenza" ma:readOnly="false" ma:default="" ma:fieldId="{cb4c9406-e14b-4408-bdf0-b0ac4e92063b}" ma:taxonomyMulti="true" ma:sspId="8d5653a6-b079-4369-bd74-191c07e0947f" ma:termSetId="011c305c-b7b8-4b4b-ba4a-42aeb3ed075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IRArchivio" ma:index="24" nillable="true" ma:displayName="Archivio" ma:description="" ma:internalName="CIRArchivio" ma:readOnly="false">
      <xsd:simpleType>
        <xsd:restriction base="dms:Text">
          <xsd:maxLength value="255"/>
        </xsd:restriction>
      </xsd:simpleType>
    </xsd:element>
    <xsd:element name="CIRArchivioUrl" ma:index="25" nillable="true" ma:displayName="ArchivioUrl" ma:description="" ma:internalName="CIRArchivioUrl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ipo di contenuto"/>
        <xsd:element ref="dc:title" minOccurs="0" maxOccurs="1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81da6fad08c419ab7e1a8ebd5dce251 xmlns="6f5da69d-2f09-4495-8364-89fb64c60a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2020</TermName>
          <TermId xmlns="http://schemas.microsoft.com/office/infopath/2007/PartnerControls">d278d0b8-e6e8-45d1-87f1-e6237b2ab46d</TermId>
        </TermInfo>
      </Terms>
    </e81da6fad08c419ab7e1a8ebd5dce251>
    <n8867a280ff847d3bfe314f9597ea345 xmlns="6f5da69d-2f09-4495-8364-89fb64c60a67">
      <Terms xmlns="http://schemas.microsoft.com/office/infopath/2007/PartnerControls"/>
    </n8867a280ff847d3bfe314f9597ea345>
    <CIRNote xmlns="6f5da69d-2f09-4495-8364-89fb64c60a67" xsi:nil="true"/>
    <TaxCatchAll xmlns="6f5da69d-2f09-4495-8364-89fb64c60a67">
      <Value>47</Value>
      <Value>131</Value>
      <Value>197</Value>
      <Value>142</Value>
      <Value>225</Value>
      <Value>309</Value>
      <Value>443</Value>
    </TaxCatchAll>
    <TaxKeywordTaxHTField xmlns="6f5da69d-2f09-4495-8364-89fb64c60a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 POINT</TermName>
          <TermId xmlns="http://schemas.microsoft.com/office/infopath/2007/PartnerControls">82ed11eb-b2d8-4f94-8474-7527a43529fa</TermId>
        </TermInfo>
        <TermInfo xmlns="http://schemas.microsoft.com/office/infopath/2007/PartnerControls">
          <TermName xmlns="http://schemas.microsoft.com/office/infopath/2007/PartnerControls">menu</TermName>
          <TermId xmlns="http://schemas.microsoft.com/office/infopath/2007/PartnerControls">c05b870c-f84c-45ee-b68e-666eb4664dbe</TermId>
        </TermInfo>
        <TermInfo xmlns="http://schemas.microsoft.com/office/infopath/2007/PartnerControls">
          <TermName xmlns="http://schemas.microsoft.com/office/infopath/2007/PartnerControls">Cirghiotto</TermName>
          <TermId xmlns="http://schemas.microsoft.com/office/infopath/2007/PartnerControls">745bb7e9-35a2-4314-9e10-450366324560</TermId>
        </TermInfo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d0e390c6-b09d-4c8a-a62b-4e746fcda441</TermId>
        </TermInfo>
        <TermInfo xmlns="http://schemas.microsoft.com/office/infopath/2007/PartnerControls">
          <TermName xmlns="http://schemas.microsoft.com/office/infopath/2007/PartnerControls">template menu</TermName>
          <TermId xmlns="http://schemas.microsoft.com/office/infopath/2007/PartnerControls">abcbdc46-27ea-43a7-a39f-c269ca754637</TermId>
        </TermInfo>
        <TermInfo xmlns="http://schemas.microsoft.com/office/infopath/2007/PartnerControls">
          <TermName xmlns="http://schemas.microsoft.com/office/infopath/2007/PartnerControls">4 settimane</TermName>
          <TermId xmlns="http://schemas.microsoft.com/office/infopath/2007/PartnerControls">c75456f8-2cee-4c89-8011-0e62bf9df54e</TermId>
        </TermInfo>
      </Terms>
    </TaxKeywordTaxHTField>
    <cb4c9406e14b4408bdf0b0ac4e92063b xmlns="6f5da69d-2f09-4495-8364-89fb64c60a67">
      <Terms xmlns="http://schemas.microsoft.com/office/infopath/2007/PartnerControls"/>
    </cb4c9406e14b4408bdf0b0ac4e92063b>
    <CIRArchivioUrl xmlns="6f5da69d-2f09-4495-8364-89fb64c60a67" xsi:nil="true"/>
    <CIRDocInt xmlns="6f5da69d-2f09-4495-8364-89fb64c60a67">false</CIRDocInt>
    <CIRArchivio xmlns="6f5da69d-2f09-4495-8364-89fb64c60a67" xsi:nil="true"/>
    <i9d4a9d7b3a34345a94b6a9947fef36f xmlns="6f5da69d-2f09-4495-8364-89fb64c60a67">
      <Terms xmlns="http://schemas.microsoft.com/office/infopath/2007/PartnerControls"/>
    </i9d4a9d7b3a34345a94b6a9947fef36f>
    <bebb5c8f5dcb490295c0e46d6b56891c xmlns="6f5da69d-2f09-4495-8364-89fb64c60a67">
      <Terms xmlns="http://schemas.microsoft.com/office/infopath/2007/PartnerControls"/>
    </bebb5c8f5dcb490295c0e46d6b56891c>
  </documentManagement>
</p:properties>
</file>

<file path=customXml/itemProps1.xml><?xml version="1.0" encoding="utf-8"?>
<ds:datastoreItem xmlns:ds="http://schemas.openxmlformats.org/officeDocument/2006/customXml" ds:itemID="{1EF5AE28-8E0E-44B6-8B2F-C0353455D6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E095CB-8D15-45BF-A557-1938C73F96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da69d-2f09-4495-8364-89fb64c60a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EACD16-C408-43B4-B27E-25BC08AF4821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6f5da69d-2f09-4495-8364-89fb64c60a67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980</Words>
  <Application>Microsoft Office PowerPoint</Application>
  <PresentationFormat>Personalizzato</PresentationFormat>
  <Paragraphs>221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Gotham-Medium</vt:lpstr>
      <vt:lpstr>Tema di Office</vt:lpstr>
      <vt:lpstr>Menu Scolastico Autunno - Inverno | Anno Scolastico 2024-2025</vt:lpstr>
      <vt:lpstr>Menu Scolastico Primavera- Estate| Anno Scolastico 2024-2025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Scuole Comune di XXX Primavera- Estate | Anno Scolastico 2018-2019</dc:title>
  <dc:creator>Utente4</dc:creator>
  <cp:keywords>4 settimane; Cirghiotto; template menu; menu; POWER POINT; template</cp:keywords>
  <cp:lastModifiedBy>Zagaglioni Alice</cp:lastModifiedBy>
  <cp:revision>20</cp:revision>
  <dcterms:created xsi:type="dcterms:W3CDTF">2019-06-10T07:41:29Z</dcterms:created>
  <dcterms:modified xsi:type="dcterms:W3CDTF">2024-08-30T07:00:58Z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0x010100DCDB05DF0AB44C50BD2989AF6965B464AD003DE782F922CE6C47872C910023665FA9</vt:lpwstr>
  </property>
  <property fmtid="{D5CDD505-2E9C-101B-9397-08002B2CF9AE}" pid="3" name="e81da6fad08c419ab7e1a8ebd5dce251">
    <vt:lpwstr>2019|f089f57a-336c-4409-8c31-cf7215494b8e</vt:lpwstr>
  </property>
  <property fmtid="{D5CDD505-2E9C-101B-9397-08002B2CF9AE}" pid="4" name="TaxCatchAll">
    <vt:lpwstr>45;#2019</vt:lpwstr>
  </property>
  <property fmtid="{D5CDD505-2E9C-101B-9397-08002B2CF9AE}" pid="5" name="TaxKeyword">
    <vt:lpwstr>131;#POWER POINT|82ed11eb-b2d8-4f94-8474-7527a43529fa;#225;#menu|c05b870c-f84c-45ee-b68e-666eb4664dbe;#197;#Cirghiotto|745bb7e9-35a2-4314-9e10-450366324560;#142;#template|d0e390c6-b09d-4c8a-a62b-4e746fcda441;#309;#template menu|abcbdc46-27ea-43a7-a39f-c269ca754637;#443;#4 settimane|c75456f8-2cee-4c89-8011-0e62bf9df54e</vt:lpwstr>
  </property>
  <property fmtid="{D5CDD505-2E9C-101B-9397-08002B2CF9AE}" pid="6" name="CIRAreaCompetenza">
    <vt:lpwstr/>
  </property>
  <property fmtid="{D5CDD505-2E9C-101B-9397-08002B2CF9AE}" pid="7" name="CIRAnno">
    <vt:lpwstr>47;#2020|d278d0b8-e6e8-45d1-87f1-e6237b2ab46d</vt:lpwstr>
  </property>
  <property fmtid="{D5CDD505-2E9C-101B-9397-08002B2CF9AE}" pid="8" name="CIROrganizzazione">
    <vt:lpwstr/>
  </property>
</Properties>
</file>